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8" d="100"/>
          <a:sy n="58" d="100"/>
        </p:scale>
        <p:origin x="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891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59758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Animal Tracking using ESP32-S3 and ESP-CAM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3798" y="4182784"/>
            <a:ext cx="7416403" cy="190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Presenter: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 	     </a:t>
            </a: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 Huzaifa Shafique  (22-NTU-CS-1348)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	      Hazim Waqar        (22-NTU-CS-1346)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	      Hoor Shumail       (22-NTU-CS-1347)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	      Saad Saddique      (22-NTU-CS-1370)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89917"/>
            <a:ext cx="776358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Conclusion &amp; Future Work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578185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Conclusion: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798" y="428779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Edge-AI on ESP32-S3 is practical for real-time classification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3798" y="516374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HTTP streaming → InfluxDB/Grafana avoids MQTT setup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3578185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Future Work: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3929" y="428779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Add IR illumination for night operation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3929" y="476892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Cloud-based model updates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23929" y="525006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Mobile app notifications and alerts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E3EE1-CEF0-3FE9-1640-6E4E13109316}"/>
              </a:ext>
            </a:extLst>
          </p:cNvPr>
          <p:cNvSpPr txBox="1"/>
          <p:nvPr/>
        </p:nvSpPr>
        <p:spPr>
          <a:xfrm>
            <a:off x="12834651" y="7776287"/>
            <a:ext cx="1718631" cy="369332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70A6C-0B4C-7FC9-88F6-481D1633E9E3}"/>
              </a:ext>
            </a:extLst>
          </p:cNvPr>
          <p:cNvSpPr txBox="1"/>
          <p:nvPr/>
        </p:nvSpPr>
        <p:spPr>
          <a:xfrm>
            <a:off x="12834651" y="7776287"/>
            <a:ext cx="1718631" cy="369332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4282D-2B56-275A-23DB-2B60CB6B95FA}"/>
              </a:ext>
            </a:extLst>
          </p:cNvPr>
          <p:cNvSpPr txBox="1"/>
          <p:nvPr/>
        </p:nvSpPr>
        <p:spPr>
          <a:xfrm>
            <a:off x="1949986" y="2137273"/>
            <a:ext cx="94524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935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663" y="572453"/>
            <a:ext cx="5993011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Motivation &amp; Objectives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8663" y="1743194"/>
            <a:ext cx="3122771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Motivation: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8663" y="2341602"/>
            <a:ext cx="6332577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Manual livestock counting is labor-intensive and error-prone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8663" y="3080742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Need for low-cost, contactless monitoring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8663" y="3622000"/>
            <a:ext cx="3122771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Objectives: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8663" y="4220408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Automate entry/exit counts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28663" y="4626412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Classify species on-device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28663" y="5032415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Provide real-time visualization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578" y="1387256"/>
            <a:ext cx="6332577" cy="6332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0CB499-C490-2CCA-3DF4-2D9F0365F465}"/>
              </a:ext>
            </a:extLst>
          </p:cNvPr>
          <p:cNvSpPr txBox="1"/>
          <p:nvPr/>
        </p:nvSpPr>
        <p:spPr>
          <a:xfrm>
            <a:off x="12834651" y="7776287"/>
            <a:ext cx="1718631" cy="369332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006" y="637937"/>
            <a:ext cx="5800130" cy="725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System Architecture</a:t>
            </a:r>
            <a:endParaRPr lang="en-US" sz="4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06" y="1710928"/>
            <a:ext cx="1160026" cy="13919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3966" y="1942862"/>
            <a:ext cx="2900005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ESP32-CAM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3966" y="2444591"/>
            <a:ext cx="6128028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IR-triggered image capture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06" y="3102888"/>
            <a:ext cx="1160026" cy="13919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3966" y="3334822"/>
            <a:ext cx="2900005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ESP32-S3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03966" y="3836551"/>
            <a:ext cx="6128028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Edge inference (TensorFlow Lite Micro)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06" y="4494848"/>
            <a:ext cx="1160026" cy="17080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3966" y="4726781"/>
            <a:ext cx="2900005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Data Flow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03966" y="5228511"/>
            <a:ext cx="6128028" cy="742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HTTP POST → Image decode → Inference → Count update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006" y="6202918"/>
            <a:ext cx="1160026" cy="13919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3966" y="6434852"/>
            <a:ext cx="2900005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Visualization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203966" y="6936581"/>
            <a:ext cx="6128028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OLED display &amp; Grafana dashboard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663" y="572453"/>
            <a:ext cx="5752505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Hardware Components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1769269"/>
            <a:ext cx="6332577" cy="63325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6780" y="1722358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ESP32-CAM (OV2640 + PSRAM)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76780" y="2128361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ESP32-S3 development board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76780" y="2534364"/>
            <a:ext cx="6332577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Two IR obstacle sensors (Sensor A→GPIO 4, Sensor B→GPIO 5)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76780" y="3273504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SSD1306 OLED (I²C: SDA→GPIO 09, SCL→GPIO 08)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76780" y="3679508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3.3 V power rail, common GND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C702B-A184-99C8-111B-F6DBA07800B0}"/>
              </a:ext>
            </a:extLst>
          </p:cNvPr>
          <p:cNvSpPr txBox="1"/>
          <p:nvPr/>
        </p:nvSpPr>
        <p:spPr>
          <a:xfrm>
            <a:off x="12834651" y="7776287"/>
            <a:ext cx="1718631" cy="369332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23551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Circuit Diagram (Overview)</a:t>
            </a:r>
            <a:endParaRPr lang="en-US" sz="4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414825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IR sensors wired to ESP32-S3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198" y="4629388"/>
            <a:ext cx="7416403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ESP32-CAM </a:t>
            </a:r>
            <a:r>
              <a:rPr lang="en-US" sz="1900" dirty="0">
                <a:solidFill>
                  <a:srgbClr val="00000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↔</a:t>
            </a: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 ESP32-S3 over Wi-Fi (HTTP)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198" y="511814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OLED on ESP32-S3 I²C bus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0198" y="559927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Shared 3.3 V and GND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97893-B608-8A46-2658-DF341DCB19C0}"/>
              </a:ext>
            </a:extLst>
          </p:cNvPr>
          <p:cNvSpPr txBox="1"/>
          <p:nvPr/>
        </p:nvSpPr>
        <p:spPr>
          <a:xfrm>
            <a:off x="12834651" y="7787304"/>
            <a:ext cx="1718631" cy="369332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404" y="622221"/>
            <a:ext cx="5657374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Software Design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78404" y="1668780"/>
            <a:ext cx="226219" cy="1357670"/>
          </a:xfrm>
          <a:prstGeom prst="roundRect">
            <a:avLst>
              <a:gd name="adj" fmla="val 4201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30841" y="1894999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Trigger Logic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0841" y="2384346"/>
            <a:ext cx="7107555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Detect direction from sensor states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17732" y="3196114"/>
            <a:ext cx="226219" cy="1357670"/>
          </a:xfrm>
          <a:prstGeom prst="roundRect">
            <a:avLst>
              <a:gd name="adj" fmla="val 4201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070169" y="3422333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Image Processing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70169" y="3911679"/>
            <a:ext cx="6768227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JPEG decode → resize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957179" y="4723448"/>
            <a:ext cx="226219" cy="1357670"/>
          </a:xfrm>
          <a:prstGeom prst="roundRect">
            <a:avLst>
              <a:gd name="adj" fmla="val 4201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09617" y="4949666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Model Inference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09617" y="5439013"/>
            <a:ext cx="642878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TensorFlow Lite Micro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296626" y="6250781"/>
            <a:ext cx="226219" cy="1357670"/>
          </a:xfrm>
          <a:prstGeom prst="roundRect">
            <a:avLst>
              <a:gd name="adj" fmla="val 4201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749064" y="6477000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Counting Logic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749064" y="6966347"/>
            <a:ext cx="6089333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Increment/decrement per direction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FAF07-F81A-34B2-F57D-D2DA5231598D}"/>
              </a:ext>
            </a:extLst>
          </p:cNvPr>
          <p:cNvSpPr txBox="1"/>
          <p:nvPr/>
        </p:nvSpPr>
        <p:spPr>
          <a:xfrm>
            <a:off x="12834651" y="7776287"/>
            <a:ext cx="1718631" cy="369332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663" y="572453"/>
            <a:ext cx="6846689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Implementation Highlights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1769269"/>
            <a:ext cx="6332577" cy="63325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6780" y="1743194"/>
            <a:ext cx="3637955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Implementation Details:</a:t>
            </a:r>
            <a:endParaRPr lang="en-US" sz="2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76780" y="2341602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ESP32-CAM Code:</a:t>
            </a: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 Async web server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76780" y="2747605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ESP32-S3 Code:</a:t>
            </a: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 HTTPClient image receive, TFLM invoke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76780" y="3153608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Memory Management:</a:t>
            </a: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 PSRAM buffers for JPEG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76780" y="3559612"/>
            <a:ext cx="63325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OLED Output:</a:t>
            </a:r>
            <a:r>
              <a:rPr lang="en-US" sz="16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 Counts, Available PSRAM, Confidence Score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0A3B4-ED5E-EBDA-7460-38971EF3700D}"/>
              </a:ext>
            </a:extLst>
          </p:cNvPr>
          <p:cNvSpPr txBox="1"/>
          <p:nvPr/>
        </p:nvSpPr>
        <p:spPr>
          <a:xfrm>
            <a:off x="12834651" y="7776287"/>
            <a:ext cx="1718631" cy="369332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599" y="622816"/>
            <a:ext cx="6196727" cy="707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Results &amp; Performance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590205" y="3255645"/>
            <a:ext cx="2785705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92%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52" y="1840111"/>
            <a:ext cx="3397329" cy="33973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7583" y="5520452"/>
            <a:ext cx="2831068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Accuracy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2599" y="6010156"/>
            <a:ext cx="6381036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On 180-image test set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254252" y="3255645"/>
            <a:ext cx="2785705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98%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499" y="1840111"/>
            <a:ext cx="3397329" cy="33973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31630" y="5520452"/>
            <a:ext cx="2831068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Reliability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56646" y="6010156"/>
            <a:ext cx="638115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Consistency over 100 cycles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92599" y="6627257"/>
            <a:ext cx="1304520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Latency:</a:t>
            </a: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 ≈150 ms end-to-end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92599" y="7244358"/>
            <a:ext cx="1304520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Dashboard:</a:t>
            </a: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 Time-series counts per species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E5561-1D61-FAAB-8057-5316991EAE36}"/>
              </a:ext>
            </a:extLst>
          </p:cNvPr>
          <p:cNvSpPr txBox="1"/>
          <p:nvPr/>
        </p:nvSpPr>
        <p:spPr>
          <a:xfrm>
            <a:off x="12834651" y="7776287"/>
            <a:ext cx="1718631" cy="369332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407" y="613886"/>
            <a:ext cx="5866209" cy="697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Testing &amp; Limitations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1407" y="1869638"/>
            <a:ext cx="3348871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Test Cases: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1407" y="2511504"/>
            <a:ext cx="6261497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Single animal entry/exit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1407" y="2946797"/>
            <a:ext cx="6261497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Rapid successive triggers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1407" y="3382089"/>
            <a:ext cx="6261497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False positives (both sensors)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5116" y="1869638"/>
            <a:ext cx="3348871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Limitations: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5116" y="2511504"/>
            <a:ext cx="6261497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Performance drops in low light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5116" y="2946797"/>
            <a:ext cx="6261497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Only four species supported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496" y="3382089"/>
            <a:ext cx="6261497" cy="4284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153A9-DF4B-4877-527D-ED53BB16A767}"/>
              </a:ext>
            </a:extLst>
          </p:cNvPr>
          <p:cNvSpPr txBox="1"/>
          <p:nvPr/>
        </p:nvSpPr>
        <p:spPr>
          <a:xfrm>
            <a:off x="12834651" y="7776287"/>
            <a:ext cx="1718631" cy="369332"/>
          </a:xfrm>
          <a:prstGeom prst="rect">
            <a:avLst/>
          </a:prstGeom>
          <a:solidFill>
            <a:srgbClr val="09151B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355</Words>
  <Application>Microsoft Office PowerPoint</Application>
  <PresentationFormat>Custom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22-NTU-CS-1348</cp:lastModifiedBy>
  <cp:revision>4</cp:revision>
  <dcterms:created xsi:type="dcterms:W3CDTF">2025-06-25T17:32:21Z</dcterms:created>
  <dcterms:modified xsi:type="dcterms:W3CDTF">2025-06-26T04:31:10Z</dcterms:modified>
</cp:coreProperties>
</file>